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9" r:id="rId3"/>
    <p:sldId id="263" r:id="rId4"/>
    <p:sldId id="258" r:id="rId5"/>
    <p:sldId id="260" r:id="rId6"/>
    <p:sldId id="264" r:id="rId7"/>
    <p:sldId id="265" r:id="rId8"/>
    <p:sldId id="266" r:id="rId9"/>
    <p:sldId id="267" r:id="rId10"/>
    <p:sldId id="268" r:id="rId1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19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DF7"/>
    <a:srgbClr val="800040"/>
    <a:srgbClr val="FF0080"/>
    <a:srgbClr val="FFFCD5"/>
    <a:srgbClr val="FFDB87"/>
    <a:srgbClr val="FF6FCF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76" autoAdjust="0"/>
    <p:restoredTop sz="91695" autoAdjust="0"/>
  </p:normalViewPr>
  <p:slideViewPr>
    <p:cSldViewPr snapToObjects="1">
      <p:cViewPr>
        <p:scale>
          <a:sx n="100" d="100"/>
          <a:sy n="100" d="100"/>
        </p:scale>
        <p:origin x="1136" y="24"/>
      </p:cViewPr>
      <p:guideLst>
        <p:guide orient="horz" pos="4319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6" d="100"/>
        <a:sy n="10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cap="none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Market Share </a:t>
            </a:r>
            <a:r>
              <a:rPr lang="en-US" dirty="0" smtClean="0"/>
              <a:t>Percentage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none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2701421800948"/>
          <c:y val="0.0902255639097744"/>
          <c:w val="0.52132701421801"/>
          <c:h val="0.82706766917293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Market Share in Percentage</c:v>
                </c:pt>
              </c:strCache>
            </c:strRef>
          </c:tx>
          <c:spPr>
            <a:noFill/>
            <a:ln w="25400" cap="flat" cmpd="sng" algn="ctr">
              <a:solidFill>
                <a:schemeClr val="accent1"/>
              </a:solidFill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>
                  <c:v>AWS</c:v>
                </c:pt>
                <c:pt idx="1">
                  <c:v>Azure, GCP, IBM</c:v>
                </c:pt>
                <c:pt idx="2">
                  <c:v>Next 20</c:v>
                </c:pt>
                <c:pt idx="3">
                  <c:v>Others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31.0</c:v>
                </c:pt>
                <c:pt idx="1">
                  <c:v>22.0</c:v>
                </c:pt>
                <c:pt idx="2">
                  <c:v>27.0</c:v>
                </c:pt>
                <c:pt idx="3">
                  <c:v>20.0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27"/>
        <c:overlap val="-48"/>
        <c:axId val="-2140776592"/>
        <c:axId val="2124588240"/>
      </c:barChart>
      <c:catAx>
        <c:axId val="-214077659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4588240"/>
        <c:auto val="1"/>
        <c:lblAlgn val="ctr"/>
        <c:lblOffset val="100"/>
        <c:noMultiLvlLbl val="0"/>
      </c:catAx>
      <c:valAx>
        <c:axId val="2124588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0776592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4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5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5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E34B047-A719-423A-AA76-A2FE5383E23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70072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smtClean="0"/>
              <a:t>Click to edit Master text styles</a:t>
            </a:r>
          </a:p>
          <a:p>
            <a:pPr lvl="1"/>
            <a:r>
              <a:rPr lang="en-US" altLang="en-US" noProof="0" smtClean="0"/>
              <a:t>Second level</a:t>
            </a:r>
          </a:p>
          <a:p>
            <a:pPr lvl="2"/>
            <a:r>
              <a:rPr lang="en-US" altLang="en-US" noProof="0" smtClean="0"/>
              <a:t>Third level</a:t>
            </a:r>
          </a:p>
          <a:p>
            <a:pPr lvl="3"/>
            <a:r>
              <a:rPr lang="en-US" altLang="en-US" noProof="0" smtClean="0"/>
              <a:t>Fourth level</a:t>
            </a:r>
          </a:p>
          <a:p>
            <a:pPr lvl="4"/>
            <a:r>
              <a:rPr lang="en-US" alt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8DFEA2D6-B589-4E3A-A1DA-43321AE3FE2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03022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61F83D6E-2F1D-4962-B434-0D7F4C7B1C98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1901592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5B7F79F-E892-43C7-9E56-467D601A0A47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2791401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38286186-DE01-4317-8FED-561F15E9EE5C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1106481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3E635289-F10E-42F3-AE82-61122A7097AF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3775257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38286186-DE01-4317-8FED-561F15E9EE5C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3725051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3" descr="dirt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-14288"/>
            <a:ext cx="9182100" cy="6886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18"/>
          <p:cNvSpPr txBox="1">
            <a:spLocks noChangeArrowheads="1"/>
          </p:cNvSpPr>
          <p:nvPr userDrawn="1"/>
        </p:nvSpPr>
        <p:spPr bwMode="auto">
          <a:xfrm rot="19237452">
            <a:off x="4622800" y="519113"/>
            <a:ext cx="184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196975"/>
            <a:ext cx="7772400" cy="1470025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5275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AB40A87-6930-4226-9550-139609218C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5336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2BB274-4BE3-4370-A32C-7EEF5CCDFE7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3663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0260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0260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43055A-D95B-4491-98AD-6246A9AE7C0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047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457200" y="1600200"/>
            <a:ext cx="8229600" cy="3700463"/>
          </a:xfrm>
        </p:spPr>
        <p:txBody>
          <a:bodyPr/>
          <a:lstStyle/>
          <a:p>
            <a:pPr lvl="0"/>
            <a:endParaRPr lang="en-GB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4B5860-7A18-4024-A3E0-3ACD0F109F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71385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37004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37004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71C95B-30AA-45B7-8F7D-0DE70B23F7E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5200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A10558-D0C8-4CB1-B434-A2D7D7F06F0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9949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C0E130-138C-4EA8-A09C-60A3B6BBF04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0216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37004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37004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0C8EC2-C09F-455A-89F1-468729F1E42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5735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F938FE-5FFD-4D87-A44F-B344930080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7242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D99C70-5B92-4CC7-87B0-E32C390F334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2150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FC5003-224C-40B7-BE4D-E16CF791046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6201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21FAEC-CB70-4298-984E-9AD61564D70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4929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906FF4-E740-4DEE-B0DD-2CBDEE6C7F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0859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3" descr="bigdirt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-14288"/>
            <a:ext cx="9182100" cy="6886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3700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DF6955AF-1236-4AE0-BE11-748B182A1C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15"/>
          <p:cNvSpPr txBox="1">
            <a:spLocks noChangeArrowheads="1"/>
          </p:cNvSpPr>
          <p:nvPr/>
        </p:nvSpPr>
        <p:spPr bwMode="auto">
          <a:xfrm>
            <a:off x="3870325" y="1719263"/>
            <a:ext cx="184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5123" name="Text Box 55"/>
          <p:cNvSpPr txBox="1">
            <a:spLocks noChangeArrowheads="1"/>
          </p:cNvSpPr>
          <p:nvPr/>
        </p:nvSpPr>
        <p:spPr bwMode="auto">
          <a:xfrm>
            <a:off x="5220072" y="3359894"/>
            <a:ext cx="2375202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3200" b="1" dirty="0" smtClean="0">
                <a:solidFill>
                  <a:schemeClr val="accent1"/>
                </a:solidFill>
              </a:rPr>
              <a:t>PaulStack</a:t>
            </a:r>
          </a:p>
          <a:p>
            <a:pPr eaLnBrk="1" hangingPunct="1"/>
            <a:r>
              <a:rPr lang="en-US" altLang="en-US" sz="3200" b="1" dirty="0" smtClean="0">
                <a:solidFill>
                  <a:schemeClr val="accent1"/>
                </a:solidFill>
              </a:rPr>
              <a:t>LynnLangit</a:t>
            </a:r>
            <a:endParaRPr lang="en-US" altLang="en-US" sz="3200" dirty="0">
              <a:solidFill>
                <a:schemeClr val="accent1"/>
              </a:solidFill>
            </a:endParaRPr>
          </a:p>
        </p:txBody>
      </p:sp>
      <p:sp>
        <p:nvSpPr>
          <p:cNvPr id="5124" name="Text Box 58"/>
          <p:cNvSpPr txBox="1">
            <a:spLocks noChangeArrowheads="1"/>
          </p:cNvSpPr>
          <p:nvPr/>
        </p:nvSpPr>
        <p:spPr bwMode="auto">
          <a:xfrm>
            <a:off x="898525" y="3014663"/>
            <a:ext cx="184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5125" name="Text Box 60"/>
          <p:cNvSpPr txBox="1">
            <a:spLocks noChangeArrowheads="1"/>
          </p:cNvSpPr>
          <p:nvPr/>
        </p:nvSpPr>
        <p:spPr bwMode="auto">
          <a:xfrm>
            <a:off x="1220788" y="2240868"/>
            <a:ext cx="691832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7200" b="1" dirty="0" smtClean="0">
                <a:solidFill>
                  <a:schemeClr val="bg1"/>
                </a:solidFill>
                <a:latin typeface="Times" panose="02020603050405020304" pitchFamily="18" charset="0"/>
              </a:rPr>
              <a:t>Cloud DevOps</a:t>
            </a:r>
            <a:endParaRPr lang="en-US" altLang="en-US" sz="7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 More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7456" y="1681163"/>
            <a:ext cx="7279482" cy="823912"/>
          </a:xfrm>
        </p:spPr>
        <p:txBody>
          <a:bodyPr/>
          <a:lstStyle/>
          <a:p>
            <a:r>
              <a:rPr lang="en-US" dirty="0" smtClean="0"/>
              <a:t>From Lynn Langit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643" y="2768228"/>
            <a:ext cx="2800141" cy="1219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012" y="2704728"/>
            <a:ext cx="28321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6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pPr eaLnBrk="1" hangingPunct="1"/>
            <a:r>
              <a:rPr lang="en-GB" altLang="en-US" b="1" dirty="0" smtClean="0">
                <a:latin typeface="Times" panose="02020603050405020304" pitchFamily="18" charset="0"/>
              </a:rPr>
              <a:t>World-wide Cloud Usage</a:t>
            </a:r>
            <a:endParaRPr lang="en-US" altLang="en-US" dirty="0" smtClean="0"/>
          </a:p>
        </p:txBody>
      </p:sp>
      <p:graphicFrame>
        <p:nvGraphicFramePr>
          <p:cNvPr id="2" name="Object 3"/>
          <p:cNvGraphicFramePr>
            <a:graphicFrameLocks noGrp="1" noChangeAspect="1"/>
          </p:cNvGraphicFramePr>
          <p:nvPr>
            <p:ph type="chart" idx="1"/>
            <p:extLst>
              <p:ext uri="{D42A27DB-BD31-4B8C-83A1-F6EECF244321}">
                <p14:modId xmlns:p14="http://schemas.microsoft.com/office/powerpoint/2010/main" val="562323941"/>
              </p:ext>
            </p:extLst>
          </p:nvPr>
        </p:nvGraphicFramePr>
        <p:xfrm>
          <a:off x="1187624" y="1441450"/>
          <a:ext cx="6576839" cy="42918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636"/>
            <a:ext cx="8229600" cy="1143000"/>
          </a:xfrm>
        </p:spPr>
        <p:txBody>
          <a:bodyPr/>
          <a:lstStyle/>
          <a:p>
            <a:pPr eaLnBrk="1" hangingPunct="1"/>
            <a:r>
              <a:rPr lang="en-GB" altLang="en-US" b="1" dirty="0" smtClean="0">
                <a:latin typeface="Times" panose="02020603050405020304" pitchFamily="18" charset="0"/>
              </a:rPr>
              <a:t>Reality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305" b="100000" l="5233" r="89236">
                        <a14:foregroundMark x1="5977" y1="5172" x2="5977" y2="5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600"/>
            <a:ext cx="9144000" cy="587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738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43000"/>
            <a:ext cx="8229600" cy="1143000"/>
          </a:xfrm>
        </p:spPr>
        <p:txBody>
          <a:bodyPr/>
          <a:lstStyle/>
          <a:p>
            <a:pPr eaLnBrk="1" hangingPunct="1"/>
            <a:r>
              <a:rPr lang="en-GB" altLang="en-US" sz="6600" b="1" dirty="0" smtClean="0">
                <a:latin typeface="Times" panose="02020603050405020304" pitchFamily="18" charset="0"/>
              </a:rPr>
              <a:t>Compute and Data</a:t>
            </a:r>
            <a:endParaRPr lang="en-US" altLang="en-US" dirty="0" smtClean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2700338"/>
            <a:ext cx="8229600" cy="3700462"/>
          </a:xfrm>
        </p:spPr>
        <p:txBody>
          <a:bodyPr/>
          <a:lstStyle/>
          <a:p>
            <a:pPr algn="ctr" eaLnBrk="1" hangingPunct="1"/>
            <a:r>
              <a:rPr lang="en-GB" altLang="en-US" b="1" dirty="0" smtClean="0">
                <a:solidFill>
                  <a:schemeClr val="accent1"/>
                </a:solidFill>
                <a:latin typeface="Times" panose="02020603050405020304" pitchFamily="18" charset="0"/>
              </a:rPr>
              <a:t>Docker/Containers</a:t>
            </a:r>
            <a:endParaRPr lang="en-GB" altLang="en-US" b="1" dirty="0" smtClean="0">
              <a:solidFill>
                <a:schemeClr val="accent1"/>
              </a:solidFill>
              <a:latin typeface="Times" panose="02020603050405020304" pitchFamily="18" charset="0"/>
            </a:endParaRPr>
          </a:p>
          <a:p>
            <a:pPr algn="ctr" eaLnBrk="1" hangingPunct="1"/>
            <a:r>
              <a:rPr lang="en-GB" altLang="en-US" b="1" dirty="0" smtClean="0">
                <a:solidFill>
                  <a:schemeClr val="accent1"/>
                </a:solidFill>
                <a:latin typeface="Times" panose="02020603050405020304" pitchFamily="18" charset="0"/>
              </a:rPr>
              <a:t>Data Warehousing</a:t>
            </a:r>
            <a:endParaRPr lang="en-GB" altLang="en-US" b="1" dirty="0" smtClean="0">
              <a:solidFill>
                <a:schemeClr val="accent1"/>
              </a:solidFill>
              <a:latin typeface="Times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pPr eaLnBrk="1" hangingPunct="1"/>
            <a:r>
              <a:rPr lang="en-GB" altLang="en-US" b="1" dirty="0" smtClean="0">
                <a:latin typeface="Times" panose="02020603050405020304" pitchFamily="18" charset="0"/>
              </a:rPr>
              <a:t>Regions – AWS &amp; Azure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50" t="22995" r="5000" b="5309"/>
          <a:stretch/>
        </p:blipFill>
        <p:spPr>
          <a:xfrm>
            <a:off x="1115616" y="1513396"/>
            <a:ext cx="3826768" cy="35283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96"/>
          <a:stretch/>
        </p:blipFill>
        <p:spPr>
          <a:xfrm>
            <a:off x="5472100" y="1523999"/>
            <a:ext cx="2628292" cy="34799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3588" y="4589463"/>
            <a:ext cx="7647000" cy="1500187"/>
          </a:xfrm>
        </p:spPr>
        <p:txBody>
          <a:bodyPr/>
          <a:lstStyle/>
          <a:p>
            <a:pPr algn="ctr"/>
            <a:r>
              <a:rPr lang="en-US" dirty="0" smtClean="0"/>
              <a:t>AWS Containers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3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3588" y="4589463"/>
            <a:ext cx="7647000" cy="1500187"/>
          </a:xfrm>
        </p:spPr>
        <p:txBody>
          <a:bodyPr/>
          <a:lstStyle/>
          <a:p>
            <a:pPr algn="ctr"/>
            <a:r>
              <a:rPr lang="en-US" dirty="0" smtClean="0"/>
              <a:t>Azure Containers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481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3588" y="4589463"/>
            <a:ext cx="7647000" cy="1500187"/>
          </a:xfrm>
        </p:spPr>
        <p:txBody>
          <a:bodyPr/>
          <a:lstStyle/>
          <a:p>
            <a:pPr algn="ctr"/>
            <a:r>
              <a:rPr lang="en-US" dirty="0" smtClean="0"/>
              <a:t>AWS Data Warehouse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322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3588" y="4589463"/>
            <a:ext cx="7647000" cy="1500187"/>
          </a:xfrm>
        </p:spPr>
        <p:txBody>
          <a:bodyPr/>
          <a:lstStyle/>
          <a:p>
            <a:pPr algn="ctr"/>
            <a:r>
              <a:rPr lang="en-US" dirty="0" smtClean="0"/>
              <a:t>SQL Server on Docker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478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">
      <a:dk1>
        <a:srgbClr val="CCCCCC"/>
      </a:dk1>
      <a:lt1>
        <a:srgbClr val="FFFFFF"/>
      </a:lt1>
      <a:dk2>
        <a:srgbClr val="FFFFFF"/>
      </a:dk2>
      <a:lt2>
        <a:srgbClr val="666666"/>
      </a:lt2>
      <a:accent1>
        <a:srgbClr val="66CCFF"/>
      </a:accent1>
      <a:accent2>
        <a:srgbClr val="CCCCCC"/>
      </a:accent2>
      <a:accent3>
        <a:srgbClr val="FFFFFF"/>
      </a:accent3>
      <a:accent4>
        <a:srgbClr val="AEAEAE"/>
      </a:accent4>
      <a:accent5>
        <a:srgbClr val="B8E2FF"/>
      </a:accent5>
      <a:accent6>
        <a:srgbClr val="B9B9B9"/>
      </a:accent6>
      <a:hlink>
        <a:srgbClr val="666666"/>
      </a:hlink>
      <a:folHlink>
        <a:srgbClr val="333333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66"/>
        </a:dk1>
        <a:lt1>
          <a:srgbClr val="FFFFFF"/>
        </a:lt1>
        <a:dk2>
          <a:srgbClr val="000066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56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66"/>
        </a:dk1>
        <a:lt1>
          <a:srgbClr val="FFFFFF"/>
        </a:lt1>
        <a:dk2>
          <a:srgbClr val="000066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56"/>
        </a:accent4>
        <a:accent5>
          <a:srgbClr val="DAEDEF"/>
        </a:accent5>
        <a:accent6>
          <a:srgbClr val="2D2D8A"/>
        </a:accent6>
        <a:hlink>
          <a:srgbClr val="3366FF"/>
        </a:hlink>
        <a:folHlink>
          <a:srgbClr val="66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66"/>
        </a:dk1>
        <a:lt1>
          <a:srgbClr val="FFFFFF"/>
        </a:lt1>
        <a:dk2>
          <a:srgbClr val="000066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56"/>
        </a:accent4>
        <a:accent5>
          <a:srgbClr val="DAEDEF"/>
        </a:accent5>
        <a:accent6>
          <a:srgbClr val="2D2D8A"/>
        </a:accent6>
        <a:hlink>
          <a:srgbClr val="000066"/>
        </a:hlink>
        <a:folHlink>
          <a:srgbClr val="33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66"/>
        </a:dk1>
        <a:lt1>
          <a:srgbClr val="FFFFFF"/>
        </a:lt1>
        <a:dk2>
          <a:srgbClr val="000066"/>
        </a:dk2>
        <a:lt2>
          <a:srgbClr val="808080"/>
        </a:lt2>
        <a:accent1>
          <a:srgbClr val="CCECFF"/>
        </a:accent1>
        <a:accent2>
          <a:srgbClr val="333399"/>
        </a:accent2>
        <a:accent3>
          <a:srgbClr val="FFFFFF"/>
        </a:accent3>
        <a:accent4>
          <a:srgbClr val="000056"/>
        </a:accent4>
        <a:accent5>
          <a:srgbClr val="E2F4FF"/>
        </a:accent5>
        <a:accent6>
          <a:srgbClr val="2D2D8A"/>
        </a:accent6>
        <a:hlink>
          <a:srgbClr val="000066"/>
        </a:hlink>
        <a:folHlink>
          <a:srgbClr val="3333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1586</TotalTime>
  <Words>47</Words>
  <Application>Microsoft Macintosh PowerPoint</Application>
  <PresentationFormat>On-screen Show (4:3)</PresentationFormat>
  <Paragraphs>25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 Black</vt:lpstr>
      <vt:lpstr>Times</vt:lpstr>
      <vt:lpstr>Arial</vt:lpstr>
      <vt:lpstr>Default Design</vt:lpstr>
      <vt:lpstr>PowerPoint Presentation</vt:lpstr>
      <vt:lpstr>World-wide Cloud Usage</vt:lpstr>
      <vt:lpstr>Reality</vt:lpstr>
      <vt:lpstr>Compute and Data</vt:lpstr>
      <vt:lpstr>Regions – AWS &amp; Azure</vt:lpstr>
      <vt:lpstr>Demo</vt:lpstr>
      <vt:lpstr>Demo</vt:lpstr>
      <vt:lpstr>Demo</vt:lpstr>
      <vt:lpstr>Demo</vt:lpstr>
      <vt:lpstr>Learn More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Grunge Template</dc:title>
  <dc:creator>Presentation Magazine</dc:creator>
  <cp:lastModifiedBy>Lynn Langit</cp:lastModifiedBy>
  <cp:revision>74</cp:revision>
  <dcterms:modified xsi:type="dcterms:W3CDTF">2016-07-04T19:36:49Z</dcterms:modified>
</cp:coreProperties>
</file>

<file path=docProps/thumbnail.jpeg>
</file>